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3" r:id="rId4"/>
    <p:sldId id="257" r:id="rId5"/>
    <p:sldId id="258" r:id="rId6"/>
    <p:sldId id="260" r:id="rId7"/>
    <p:sldId id="259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E2ED81-45A6-4DB9-B84E-9CDBCFCCC20F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9E9B144-6EB5-4F99-A83C-B7FF75BB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DR. GOUTAM PATRA</a:t>
            </a:r>
          </a:p>
          <a:p>
            <a:pPr>
              <a:buNone/>
            </a:pPr>
            <a:r>
              <a:rPr lang="en-US" dirty="0" smtClean="0"/>
              <a:t>GOVT. COLLEGE OF EDUCATION, BANIPUR</a:t>
            </a:r>
          </a:p>
          <a:p>
            <a:pPr>
              <a:buNone/>
            </a:pPr>
            <a:r>
              <a:rPr lang="en-US" dirty="0" smtClean="0"/>
              <a:t>NORTH 24 PARAGANAS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14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Understanding Teaching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686800" cy="5257800"/>
          </a:xfrm>
        </p:spPr>
        <p:txBody>
          <a:bodyPr/>
          <a:lstStyle/>
          <a:p>
            <a:r>
              <a:rPr lang="en-US" dirty="0" smtClean="0"/>
              <a:t>Concept of Teaching:  Derived from ‘</a:t>
            </a:r>
            <a:r>
              <a:rPr lang="en-US" dirty="0" err="1" smtClean="0"/>
              <a:t>Taikjan</a:t>
            </a:r>
            <a:r>
              <a:rPr lang="en-US" dirty="0" smtClean="0"/>
              <a:t>’ means to show something</a:t>
            </a:r>
          </a:p>
          <a:p>
            <a:r>
              <a:rPr lang="en-US" dirty="0" smtClean="0"/>
              <a:t>Teaching- ‘a kind of communication’ –Edgar Dale</a:t>
            </a:r>
          </a:p>
          <a:p>
            <a:r>
              <a:rPr lang="en-US" dirty="0" smtClean="0"/>
              <a:t>‘communication and projection of experiences’-G.G Stern</a:t>
            </a:r>
          </a:p>
          <a:p>
            <a:r>
              <a:rPr lang="en-US" dirty="0" smtClean="0"/>
              <a:t>Teaching-Pedagogical </a:t>
            </a:r>
            <a:r>
              <a:rPr lang="en-US" dirty="0" err="1" smtClean="0"/>
              <a:t>behaviour</a:t>
            </a:r>
            <a:r>
              <a:rPr lang="en-US" dirty="0" smtClean="0"/>
              <a:t>, selecting of subject matter, principles, Norms, system analysis and Instruction- interpersonal interaction-learning</a:t>
            </a:r>
          </a:p>
          <a:p>
            <a:r>
              <a:rPr lang="en-US" dirty="0" smtClean="0"/>
              <a:t>‘A complex Process’ ‘interactive communication’ ‘Art’ ‘Science’ ‘a creative process’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BURTON: Teaching is the stimulation, guidance, direction and encouragement of learning</a:t>
            </a:r>
          </a:p>
          <a:p>
            <a:r>
              <a:rPr lang="en-US" dirty="0" smtClean="0"/>
              <a:t>THOMAS: Teaching is the task of a teacher which is performed for the development of a child.</a:t>
            </a:r>
          </a:p>
          <a:p>
            <a:r>
              <a:rPr lang="en-US" dirty="0" smtClean="0"/>
              <a:t>N. L. GAGE: Teaching is a form of interpersonal influence aimed at changing the behavior potential of another personal</a:t>
            </a:r>
          </a:p>
          <a:p>
            <a:r>
              <a:rPr lang="en-US" dirty="0" smtClean="0"/>
              <a:t>Michael </a:t>
            </a:r>
            <a:r>
              <a:rPr lang="en-US" dirty="0" err="1" smtClean="0"/>
              <a:t>Oakeshort</a:t>
            </a:r>
            <a:r>
              <a:rPr lang="en-US" dirty="0" smtClean="0"/>
              <a:t>: Teaching is two-fold activity of communicating information and communicating judgment.</a:t>
            </a:r>
          </a:p>
          <a:p>
            <a:r>
              <a:rPr lang="en-US" dirty="0" err="1" smtClean="0"/>
              <a:t>Ryburn</a:t>
            </a:r>
            <a:r>
              <a:rPr lang="en-US" dirty="0" smtClean="0"/>
              <a:t>: Teaching is a relationship which helps the child to develop his powers</a:t>
            </a:r>
          </a:p>
          <a:p>
            <a:r>
              <a:rPr lang="en-US" dirty="0" err="1" smtClean="0"/>
              <a:t>B.O.Smith</a:t>
            </a:r>
            <a:r>
              <a:rPr lang="en-US" dirty="0" smtClean="0"/>
              <a:t>: Teaching is a system of actions intended to induce learning.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807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John Dewey’s Concept: Relationship between Teaching and Learning as equation between selling and buying</a:t>
            </a:r>
          </a:p>
          <a:p>
            <a:r>
              <a:rPr lang="en-US" sz="4000" dirty="0" err="1" smtClean="0"/>
              <a:t>Silberman’s</a:t>
            </a:r>
            <a:r>
              <a:rPr lang="en-US" sz="4000" dirty="0" smtClean="0"/>
              <a:t> concept:’ Teaching is like the Practice of Medicine, Great teacher is like the great doctor adds creativity and inspiration to </a:t>
            </a:r>
            <a:r>
              <a:rPr lang="en-US" sz="4000" smtClean="0"/>
              <a:t>basic repertoire’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DIAGRAMMATIC PRESENTATION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2438400" y="2667000"/>
            <a:ext cx="39624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Components of Teaching</a:t>
            </a:r>
            <a:endParaRPr lang="en-US" sz="3600" dirty="0"/>
          </a:p>
        </p:txBody>
      </p:sp>
      <p:cxnSp>
        <p:nvCxnSpPr>
          <p:cNvPr id="53" name="Straight Arrow Connector 52"/>
          <p:cNvCxnSpPr>
            <a:stCxn id="51" idx="0"/>
          </p:cNvCxnSpPr>
          <p:nvPr/>
        </p:nvCxnSpPr>
        <p:spPr>
          <a:xfrm flipH="1" flipV="1">
            <a:off x="4343400" y="2057400"/>
            <a:ext cx="76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1" idx="2"/>
          </p:cNvCxnSpPr>
          <p:nvPr/>
        </p:nvCxnSpPr>
        <p:spPr>
          <a:xfrm flipH="1" flipV="1">
            <a:off x="1524000" y="396240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6"/>
          </p:cNvCxnSpPr>
          <p:nvPr/>
        </p:nvCxnSpPr>
        <p:spPr>
          <a:xfrm flipV="1">
            <a:off x="6400800" y="3962400"/>
            <a:ext cx="1143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1" idx="4"/>
          </p:cNvCxnSpPr>
          <p:nvPr/>
        </p:nvCxnSpPr>
        <p:spPr>
          <a:xfrm>
            <a:off x="4419600" y="5334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3505200" y="1143000"/>
            <a:ext cx="1752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INSTRUCTIONAL GOAL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228600" y="3200400"/>
            <a:ext cx="19050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ENTERING BEHAVIOUR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6934200" y="3200400"/>
            <a:ext cx="1828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PERFORMANCE ASSESSMENT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3581400" y="5562600"/>
            <a:ext cx="1752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INSTRUCTIONAL PROCEDURE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63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38400" y="3124200"/>
            <a:ext cx="3962400" cy="27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MODES  of TEACHING</a:t>
            </a:r>
            <a:endParaRPr lang="en-US" sz="3600" dirty="0"/>
          </a:p>
        </p:txBody>
      </p:sp>
      <p:cxnSp>
        <p:nvCxnSpPr>
          <p:cNvPr id="5" name="Straight Arrow Connector 4"/>
          <p:cNvCxnSpPr>
            <a:stCxn id="4" idx="0"/>
          </p:cNvCxnSpPr>
          <p:nvPr/>
        </p:nvCxnSpPr>
        <p:spPr>
          <a:xfrm flipH="1" flipV="1">
            <a:off x="4343400" y="2057400"/>
            <a:ext cx="76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4" idx="2"/>
          </p:cNvCxnSpPr>
          <p:nvPr/>
        </p:nvCxnSpPr>
        <p:spPr>
          <a:xfrm flipH="1" flipV="1">
            <a:off x="1828800" y="39624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4" idx="6"/>
          </p:cNvCxnSpPr>
          <p:nvPr/>
        </p:nvCxnSpPr>
        <p:spPr>
          <a:xfrm flipV="1">
            <a:off x="6400800" y="3962400"/>
            <a:ext cx="1143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4"/>
          </p:cNvCxnSpPr>
          <p:nvPr/>
        </p:nvCxnSpPr>
        <p:spPr>
          <a:xfrm>
            <a:off x="4419600" y="58674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590800" y="1143000"/>
            <a:ext cx="3276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INSTRUCTION-</a:t>
            </a:r>
          </a:p>
          <a:p>
            <a:pPr algn="ctr"/>
            <a:r>
              <a:rPr lang="en-US" dirty="0" smtClean="0"/>
              <a:t>DEVLOPMENT OF COGNITIVE DOMAIN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629400" y="2971800"/>
            <a:ext cx="21336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TRAINING-DEVLOPMENT OF PSYCOMOTOR DOMAIN</a:t>
            </a:r>
          </a:p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04800" y="3124200"/>
            <a:ext cx="2057400" cy="297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INSTRUCTION-DEVLOPMENT OF</a:t>
            </a:r>
          </a:p>
          <a:p>
            <a:pPr algn="ctr"/>
            <a:r>
              <a:rPr lang="en-US" dirty="0" smtClean="0"/>
              <a:t>EFFECTIVE DOMAIN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6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10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DIAGRAMMATIC PRESENTATION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2438400" y="2667000"/>
            <a:ext cx="39624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FIVE PROCESESS OF TEACHING</a:t>
            </a:r>
            <a:endParaRPr lang="en-US" sz="3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505200" y="2286000"/>
            <a:ext cx="76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 flipV="1">
            <a:off x="1524000" y="396240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</p:cNvCxnSpPr>
          <p:nvPr/>
        </p:nvCxnSpPr>
        <p:spPr>
          <a:xfrm flipV="1">
            <a:off x="6400800" y="3962400"/>
            <a:ext cx="1143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</p:cNvCxnSpPr>
          <p:nvPr/>
        </p:nvCxnSpPr>
        <p:spPr>
          <a:xfrm>
            <a:off x="4419600" y="5334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676400" y="1143000"/>
            <a:ext cx="30480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MAKING AND USING KNOWLEDGE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52400" y="3200400"/>
            <a:ext cx="1752600" cy="2438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TEACHING WITH STRATEGIES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858000" y="3200400"/>
            <a:ext cx="19050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CONTROLLING TEACHER’S PERSONALITY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743200" y="5562600"/>
            <a:ext cx="3352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CREATING INTERPERSONAL CLIMATE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096000" y="1524000"/>
            <a:ext cx="2286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SHAPING THE SCHOOLS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5" idx="7"/>
            <a:endCxn id="14" idx="3"/>
          </p:cNvCxnSpPr>
          <p:nvPr/>
        </p:nvCxnSpPr>
        <p:spPr>
          <a:xfrm flipV="1">
            <a:off x="5820520" y="2759775"/>
            <a:ext cx="610257" cy="297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943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10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DIAGRAMMATIC PRESENTATION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2438400" y="2667000"/>
            <a:ext cx="38100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FIVE  Ms OF TEACHING</a:t>
            </a:r>
            <a:endParaRPr lang="en-US" sz="3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505200" y="2286000"/>
            <a:ext cx="76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 flipV="1">
            <a:off x="1524000" y="396240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</p:cNvCxnSpPr>
          <p:nvPr/>
        </p:nvCxnSpPr>
        <p:spPr>
          <a:xfrm flipV="1">
            <a:off x="6248400" y="3962400"/>
            <a:ext cx="1295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</p:cNvCxnSpPr>
          <p:nvPr/>
        </p:nvCxnSpPr>
        <p:spPr>
          <a:xfrm>
            <a:off x="4343400" y="5334000"/>
            <a:ext cx="76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209800" y="1143000"/>
            <a:ext cx="2514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MATTER</a:t>
            </a:r>
            <a:endParaRPr lang="en-US" sz="2400" dirty="0"/>
          </a:p>
        </p:txBody>
      </p:sp>
      <p:sp>
        <p:nvSpPr>
          <p:cNvPr id="11" name="Oval 10"/>
          <p:cNvSpPr/>
          <p:nvPr/>
        </p:nvSpPr>
        <p:spPr>
          <a:xfrm>
            <a:off x="152400" y="3200400"/>
            <a:ext cx="20574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MANAGEMENT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6477000" y="3200400"/>
            <a:ext cx="22860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MANNER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2743200" y="5562600"/>
            <a:ext cx="3352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MOTIVATION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6096000" y="1524000"/>
            <a:ext cx="2286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METHOD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stCxn id="5" idx="7"/>
            <a:endCxn id="14" idx="3"/>
          </p:cNvCxnSpPr>
          <p:nvPr/>
        </p:nvCxnSpPr>
        <p:spPr>
          <a:xfrm flipV="1">
            <a:off x="5690438" y="2759775"/>
            <a:ext cx="740339" cy="297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5943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10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DIAGRAMMATIC PRESENTATION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2438400" y="2667000"/>
            <a:ext cx="396240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SEVEN Rs OF TEACHINGs</a:t>
            </a:r>
            <a:endParaRPr lang="en-US" sz="36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895600" y="2362200"/>
            <a:ext cx="76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 flipV="1">
            <a:off x="1524000" y="396240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6"/>
          </p:cNvCxnSpPr>
          <p:nvPr/>
        </p:nvCxnSpPr>
        <p:spPr>
          <a:xfrm flipV="1">
            <a:off x="6400800" y="3962400"/>
            <a:ext cx="1143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4"/>
          </p:cNvCxnSpPr>
          <p:nvPr/>
        </p:nvCxnSpPr>
        <p:spPr>
          <a:xfrm>
            <a:off x="4419600" y="5334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09600" y="1143000"/>
            <a:ext cx="27432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READING</a:t>
            </a:r>
            <a:endParaRPr lang="en-US" sz="2800" dirty="0"/>
          </a:p>
        </p:txBody>
      </p:sp>
      <p:sp>
        <p:nvSpPr>
          <p:cNvPr id="11" name="Oval 10"/>
          <p:cNvSpPr/>
          <p:nvPr/>
        </p:nvSpPr>
        <p:spPr>
          <a:xfrm>
            <a:off x="152400" y="3200400"/>
            <a:ext cx="20574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RECREATION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6858000" y="3200400"/>
            <a:ext cx="1905000" cy="2209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RIGHTS</a:t>
            </a:r>
            <a:endParaRPr lang="en-US" sz="2400" dirty="0"/>
          </a:p>
        </p:txBody>
      </p:sp>
      <p:sp>
        <p:nvSpPr>
          <p:cNvPr id="13" name="Oval 12"/>
          <p:cNvSpPr/>
          <p:nvPr/>
        </p:nvSpPr>
        <p:spPr>
          <a:xfrm>
            <a:off x="4191000" y="5562600"/>
            <a:ext cx="2819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RESPONSIBILITIES</a:t>
            </a:r>
            <a:endParaRPr lang="en-US" sz="2400" dirty="0"/>
          </a:p>
        </p:txBody>
      </p:sp>
      <p:sp>
        <p:nvSpPr>
          <p:cNvPr id="14" name="Oval 13"/>
          <p:cNvSpPr/>
          <p:nvPr/>
        </p:nvSpPr>
        <p:spPr>
          <a:xfrm>
            <a:off x="6096000" y="1524000"/>
            <a:ext cx="22860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ARITMATIC</a:t>
            </a:r>
            <a:endParaRPr lang="en-US" sz="2400" dirty="0"/>
          </a:p>
        </p:txBody>
      </p:sp>
      <p:cxnSp>
        <p:nvCxnSpPr>
          <p:cNvPr id="15" name="Straight Arrow Connector 14"/>
          <p:cNvCxnSpPr>
            <a:stCxn id="5" idx="7"/>
            <a:endCxn id="14" idx="3"/>
          </p:cNvCxnSpPr>
          <p:nvPr/>
        </p:nvCxnSpPr>
        <p:spPr>
          <a:xfrm flipV="1">
            <a:off x="5820520" y="2759775"/>
            <a:ext cx="610257" cy="297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5" idx="0"/>
          </p:cNvCxnSpPr>
          <p:nvPr/>
        </p:nvCxnSpPr>
        <p:spPr>
          <a:xfrm>
            <a:off x="4419600" y="1905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657600" y="1143000"/>
            <a:ext cx="2286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WRITING</a:t>
            </a:r>
            <a:endParaRPr lang="en-US" sz="2400" dirty="0"/>
          </a:p>
        </p:txBody>
      </p:sp>
      <p:cxnSp>
        <p:nvCxnSpPr>
          <p:cNvPr id="23" name="Straight Arrow Connector 22"/>
          <p:cNvCxnSpPr>
            <a:stCxn id="5" idx="5"/>
          </p:cNvCxnSpPr>
          <p:nvPr/>
        </p:nvCxnSpPr>
        <p:spPr>
          <a:xfrm flipH="1">
            <a:off x="5791200" y="4943427"/>
            <a:ext cx="29320" cy="542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3"/>
          </p:cNvCxnSpPr>
          <p:nvPr/>
        </p:nvCxnSpPr>
        <p:spPr>
          <a:xfrm flipH="1">
            <a:off x="2286000" y="4943427"/>
            <a:ext cx="732680" cy="466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85800" y="5181600"/>
            <a:ext cx="23622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RELATION</a:t>
            </a:r>
          </a:p>
          <a:p>
            <a:pPr algn="ctr"/>
            <a:r>
              <a:rPr lang="en-US" sz="2000" dirty="0" smtClean="0"/>
              <a:t>SHIPS</a:t>
            </a:r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141</TotalTime>
  <Words>302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UNDERSTANDING TEACHING</vt:lpstr>
      <vt:lpstr>Understanding Teaching</vt:lpstr>
      <vt:lpstr>DEFINITOIN</vt:lpstr>
      <vt:lpstr>Slide 4</vt:lpstr>
      <vt:lpstr>DIAGRAMMATIC PRESENTATION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Teaching</dc:title>
  <dc:creator>A</dc:creator>
  <cp:lastModifiedBy>USER</cp:lastModifiedBy>
  <cp:revision>31</cp:revision>
  <dcterms:created xsi:type="dcterms:W3CDTF">2016-02-01T04:43:01Z</dcterms:created>
  <dcterms:modified xsi:type="dcterms:W3CDTF">2017-11-01T14:39:43Z</dcterms:modified>
</cp:coreProperties>
</file>